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2" r:id="rId4"/>
    <p:sldId id="271" r:id="rId5"/>
    <p:sldId id="263" r:id="rId6"/>
    <p:sldId id="264" r:id="rId7"/>
    <p:sldId id="265" r:id="rId8"/>
    <p:sldId id="277" r:id="rId9"/>
    <p:sldId id="266" r:id="rId10"/>
    <p:sldId id="274" r:id="rId11"/>
    <p:sldId id="275" r:id="rId12"/>
    <p:sldId id="276" r:id="rId13"/>
    <p:sldId id="269" r:id="rId14"/>
    <p:sldId id="272" r:id="rId15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ИСТ ГБД" initials="АГ" lastIdx="1" clrIdx="0">
    <p:extLst>
      <p:ext uri="{19B8F6BF-5375-455C-9EA6-DF929625EA0E}">
        <p15:presenceInfo xmlns:p15="http://schemas.microsoft.com/office/powerpoint/2012/main" userId="АИСТ ГБД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74" autoAdjust="0"/>
    <p:restoredTop sz="94660"/>
  </p:normalViewPr>
  <p:slideViewPr>
    <p:cSldViewPr>
      <p:cViewPr varScale="1">
        <p:scale>
          <a:sx n="86" d="100"/>
          <a:sy n="86" d="100"/>
        </p:scale>
        <p:origin x="4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150366208648606E-2"/>
          <c:y val="3.0696408107165458E-2"/>
          <c:w val="0.98184963379135137"/>
          <c:h val="0.712949973723818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3D2-4DCF-8D1F-3F922CCF7C6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43D2-4DCF-8D1F-3F922CCF7C6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43D2-4DCF-8D1F-3F922CCF7C6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43D2-4DCF-8D1F-3F922CCF7C6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43D2-4DCF-8D1F-3F922CCF7C6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8-43D2-4DCF-8D1F-3F922CCF7C66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6-43D2-4DCF-8D1F-3F922CCF7C66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43D2-4DCF-8D1F-3F922CCF7C66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43D2-4DCF-8D1F-3F922CCF7C6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sz="2400" dirty="0"/>
                      <a:t>36,04%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3D2-4DCF-8D1F-3F922CCF7C6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r>
                      <a:rPr lang="en-US" sz="2800" baseline="0" dirty="0"/>
                      <a:t>16,8%</a:t>
                    </a:r>
                    <a:endParaRPr lang="en-US" sz="28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3D2-4DCF-8D1F-3F922CCF7C6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en-US" sz="2400" dirty="0"/>
                      <a:t>12,9%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3D2-4DCF-8D1F-3F922CCF7C66}"/>
                </c:ext>
              </c:extLst>
            </c:dLbl>
            <c:dLbl>
              <c:idx val="3"/>
              <c:layout>
                <c:manualLayout>
                  <c:x val="-8.8459454082717662E-3"/>
                  <c:y val="-2.9135818215901471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r>
                      <a:rPr lang="en-US" sz="1800" baseline="0" dirty="0"/>
                      <a:t>2,7%</a:t>
                    </a:r>
                    <a:endParaRPr lang="en-US" sz="18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3D2-4DCF-8D1F-3F922CCF7C66}"/>
                </c:ext>
              </c:extLst>
            </c:dLbl>
            <c:dLbl>
              <c:idx val="4"/>
              <c:layout>
                <c:manualLayout>
                  <c:x val="-1.3554607734857164E-2"/>
                  <c:y val="-9.70762335998330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
1,7%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43D2-4DCF-8D1F-3F922CCF7C66}"/>
                </c:ext>
              </c:extLst>
            </c:dLbl>
            <c:dLbl>
              <c:idx val="5"/>
              <c:layout>
                <c:manualLayout>
                  <c:x val="-1.1614948127110874E-2"/>
                  <c:y val="-0.1207892951769159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1200" b="1" i="0" u="none" strike="noStrike" kern="1200" baseline="0" smtClean="0">
                        <a:solidFill>
                          <a:prstClr val="white">
                            <a:lumMod val="8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prstClr val="white">
                            <a:lumMod val="8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t>0,06%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1200" b="1" i="0" u="none" strike="noStrike" kern="1200" baseline="0" smtClean="0">
                      <a:solidFill>
                        <a:prstClr val="white">
                          <a:lumMod val="8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8-43D2-4DCF-8D1F-3F922CCF7C66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z="2400" dirty="0"/>
                      <a:t>29,3%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43D2-4DCF-8D1F-3F922CCF7C6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D2-4DCF-8D1F-3F922CCF7C66}"/>
                </c:ext>
              </c:extLst>
            </c:dLbl>
            <c:dLbl>
              <c:idx val="8"/>
              <c:layout>
                <c:manualLayout>
                  <c:x val="-9.0333086374020551E-3"/>
                  <c:y val="2.45434815798271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0,2%       0,3%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43D2-4DCF-8D1F-3F922CCF7C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Дорожное хозяйство - 36,04%</c:v>
                </c:pt>
                <c:pt idx="1">
                  <c:v>Культура - 16,8%</c:v>
                </c:pt>
                <c:pt idx="2">
                  <c:v>Общегосударственные вопросы - 12,9%</c:v>
                </c:pt>
                <c:pt idx="3">
                  <c:v>Социальная политика - 2,7%</c:v>
                </c:pt>
                <c:pt idx="4">
                  <c:v>СМИ - 1,7%</c:v>
                </c:pt>
                <c:pt idx="5">
                  <c:v>Спорт - 0,3%</c:v>
                </c:pt>
                <c:pt idx="6">
                  <c:v>Благоустройство - 29,3%</c:v>
                </c:pt>
                <c:pt idx="7">
                  <c:v>Трудоустройство несовершеннолетних - 0,2%</c:v>
                </c:pt>
                <c:pt idx="8">
                  <c:v>Квалификация МС - 0,06%</c:v>
                </c:pt>
              </c:strCache>
            </c:strRef>
          </c:cat>
          <c:val>
            <c:numRef>
              <c:f>Лист1!$B$2:$B$10</c:f>
              <c:numCache>
                <c:formatCode>#,##0.00</c:formatCode>
                <c:ptCount val="9"/>
                <c:pt idx="0">
                  <c:v>57968.2</c:v>
                </c:pt>
                <c:pt idx="1">
                  <c:v>27437.599999999999</c:v>
                </c:pt>
                <c:pt idx="2">
                  <c:v>21001.4</c:v>
                </c:pt>
                <c:pt idx="3">
                  <c:v>4443.6000000000004</c:v>
                </c:pt>
                <c:pt idx="4">
                  <c:v>2880</c:v>
                </c:pt>
                <c:pt idx="5" formatCode="General">
                  <c:v>550</c:v>
                </c:pt>
                <c:pt idx="6">
                  <c:v>47631.6</c:v>
                </c:pt>
                <c:pt idx="7" formatCode="General">
                  <c:v>300</c:v>
                </c:pt>
                <c:pt idx="8" formatCode="General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2-4DCF-8D1F-3F922CCF7C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CC4C-4B5C-A2E6-0D23DF810F0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CC4C-4B5C-A2E6-0D23DF810F0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CC4C-4B5C-A2E6-0D23DF810F0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CC4C-4B5C-A2E6-0D23DF810F0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CC4C-4B5C-A2E6-0D23DF810F0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CC4C-4B5C-A2E6-0D23DF810F0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F-CC4C-4B5C-A2E6-0D23DF810F00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1-CC4C-4B5C-A2E6-0D23DF810F00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23-CC4C-4B5C-A2E6-0D23DF810F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Дорожное хозяйство - 36,04%</c:v>
                </c:pt>
                <c:pt idx="1">
                  <c:v>Культура - 16,8%</c:v>
                </c:pt>
                <c:pt idx="2">
                  <c:v>Общегосударственные вопросы - 12,9%</c:v>
                </c:pt>
                <c:pt idx="3">
                  <c:v>Социальная политика - 2,7%</c:v>
                </c:pt>
                <c:pt idx="4">
                  <c:v>СМИ - 1,7%</c:v>
                </c:pt>
                <c:pt idx="5">
                  <c:v>Спорт - 0,3%</c:v>
                </c:pt>
                <c:pt idx="6">
                  <c:v>Благоустройство - 29,3%</c:v>
                </c:pt>
                <c:pt idx="7">
                  <c:v>Трудоустройство несовершеннолетних - 0,2%</c:v>
                </c:pt>
                <c:pt idx="8">
                  <c:v>Квалификация МС - 0,06%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43D2-4DCF-8D1F-3F922CCF7C6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6EFF5-1A43-4521-84FD-EB026BFD1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DEC48E-1AEF-4693-AF2E-BCD0BC582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AF9E93-2FC6-4BED-91EB-0485E963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6E41C5-6379-41EA-86A6-B472FE30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9BCBC-7AB2-4694-98A7-F743A0957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0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C392-0AB7-483A-84EF-D41D4DE5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BA3B5-4458-45F8-82A9-1F5928B49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A0D9B-D362-4603-BE95-50BDFC1D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B1F8CF-2DA1-46E0-8635-217F91AA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0939C-121C-43E6-9A26-6AD6DB05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57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760126-EEFD-4D01-96FB-B2999C8A46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3C99EC-14A3-42FB-81FC-D9F31C431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51336-6F82-45DA-8801-E4A1199C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3E30D2-7D2B-43F4-AC78-8EF46E44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BC98D7-326F-47C1-90F6-8367B356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8AFEE-870C-4D9A-876D-FED2C6C0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EA976C-C176-453C-AABF-AE44B5136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034FDE-5077-4626-98F3-B31F5F318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E13BA1-62E7-44E6-8BA9-CCAC655F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A5CD3F-22A4-4AB7-8679-A21CB51B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1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7E358-6516-45E0-B315-59063776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0C4E0-4C4A-42F1-90F7-0F3BDC71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7E994D-3F82-4034-A2C6-5157BCED8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80FD5C-A616-43E5-A230-A4ABB6635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215645-3ECD-47AE-88CE-2839C7AB9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17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3CD88-6661-490D-BC9C-8DB40CDD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7D56-D889-4610-BD37-993F756E4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0DAF5-31E0-4CD1-9D54-5A1BE828F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F06E7-5B2D-4FE3-9C71-1F4C89A1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2091C2-7558-4F85-8E7C-0194DBE4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C6B682-F4FC-4F47-8080-6EE0D332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4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D36E1-03E0-4594-8129-ABA4B464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AEB1E-0B50-4FF7-8C34-F740D31CA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B54BA-4F99-4C18-A5D0-37ED79DFE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3FF747-E6FF-49C8-B15B-F6C44F4AD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CDF2F3-6748-4D08-9E02-AFD70815B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85142A-E1BB-408F-865B-9FC09D87D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B21FE5-EA11-42C0-AE2F-88F9B4C2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C699E-16EC-445B-9309-14D5C9BEB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76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12656-09DD-4BD7-B2B7-830C525D5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889220-DFDA-45CD-A366-06484589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752ECD-DE85-467F-9CAE-B6A05423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2D4014-561B-4A60-9BC6-C7704A7F5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0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15D262-FADC-4A3C-AD95-7DD6028B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CF4F325-4C31-454E-ACFF-37133CAD7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2DFF82-3D22-4718-9767-E7A2D012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D0142-2EDD-4C9A-9DA5-59194535C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E23EE4-6B56-4B6C-9F88-D739C9575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52FAFE-FDC0-487E-BB34-167AED0A8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FC4742-0157-452D-90E2-763DDF33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65B3E1-7862-4D20-BD85-40972FB41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4D92A0-9F40-4515-8957-86651808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D7391-6E5B-43FC-BF28-552B7708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2A5170-334C-4E3D-ACEB-12F123F5F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C94B6C-FBEC-43FD-A031-EDF1C6189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978B69-755D-461D-8388-C73373444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96060-2AA7-497C-8ACB-D734E72B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7D548-B75F-4484-8C00-45D2E229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3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3B220-0D5D-4EA2-9DD8-3842DAEA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3ACD2E-4E1E-4E85-9F5B-5D64F234F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EAF1E0-0F33-4353-BCD1-BB93333FB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7DBF9-881F-4883-87DD-694A74B77075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91FF79-68BD-4D81-AD37-46C11DF14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FE4A2-0138-473A-AEB0-12FF2B0EE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0AC4-5543-465B-A81F-772DFE63BC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2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olevashovo@yandex.ru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9704" y="1663451"/>
            <a:ext cx="8280920" cy="201622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5400" b="1" dirty="0"/>
              <a:t>  </a:t>
            </a:r>
            <a:r>
              <a:rPr lang="ru-RU" b="1" dirty="0">
                <a:latin typeface="MingLiU" panose="02020509000000000000" pitchFamily="49" charset="-120"/>
                <a:ea typeface="MingLiU" panose="02020509000000000000" pitchFamily="49" charset="-120"/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7774632" cy="237626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Проект бюджета на 2025 год и на плановый период 2026 и 2027 годов</a:t>
            </a:r>
          </a:p>
          <a:p>
            <a:pPr algn="ctr"/>
            <a:endParaRPr lang="ru-RU" sz="25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1400" i="1" dirty="0"/>
          </a:p>
          <a:p>
            <a:pPr algn="ctr"/>
            <a:r>
              <a:rPr lang="ru-RU" sz="1400" b="1" i="1" dirty="0"/>
              <a:t>Санкт-Петербург, поселок Левашово,  2024 год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14300" y="25627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4AD48869-68F5-4166-A649-A86448246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419904"/>
            <a:ext cx="1126038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2F39F90D-0FD5-4EC4-B61C-D8D929158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905"/>
            <a:ext cx="1065925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465F9F9-D096-492E-AE3E-A0F800F227F5}"/>
              </a:ext>
            </a:extLst>
          </p:cNvPr>
          <p:cNvSpPr txBox="1"/>
          <p:nvPr/>
        </p:nvSpPr>
        <p:spPr>
          <a:xfrm>
            <a:off x="1811765" y="501935"/>
            <a:ext cx="6612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610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54223" y="617025"/>
            <a:ext cx="6541468" cy="792087"/>
          </a:xfrm>
        </p:spPr>
        <p:txBody>
          <a:bodyPr/>
          <a:lstStyle/>
          <a:p>
            <a:pPr algn="ctr"/>
            <a:r>
              <a:rPr lang="ru-RU" sz="2000" b="1" dirty="0"/>
              <a:t>Муниципальные программы по решению вопросов </a:t>
            </a:r>
            <a:br>
              <a:rPr lang="ru-RU" sz="2000" b="1" dirty="0"/>
            </a:br>
            <a:r>
              <a:rPr lang="ru-RU" sz="2000" b="1" dirty="0"/>
              <a:t>местного значения.                           </a:t>
            </a:r>
            <a:r>
              <a:rPr lang="ru-RU" sz="1600" dirty="0"/>
              <a:t>(в </a:t>
            </a:r>
            <a:r>
              <a:rPr lang="ru-RU" sz="1600" dirty="0" err="1"/>
              <a:t>тыс.рубл</a:t>
            </a:r>
            <a:r>
              <a:rPr lang="ru-RU" sz="1600" dirty="0"/>
              <a:t>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2106533"/>
              </p:ext>
            </p:extLst>
          </p:nvPr>
        </p:nvGraphicFramePr>
        <p:xfrm>
          <a:off x="251518" y="1621470"/>
          <a:ext cx="8568952" cy="499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организации профессионального образования и дополнительного профессионального образования выборных должностных лиц местного самоуправления, депутатов муниципальных образований, муниципальных служащих и работников муниципальных учреждений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молодежной политике и оздоровлению детей, организации и проведению досуговых мероприятий для жителей (молодежи), проживающих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104,1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108,3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культуре, организации местных и участие в организации и проведении городских праздничных и иных зрелищных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18 607,4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19 351,7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20 125,8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культуре, организации и проведению досуговых мероприятий для жителей, проживающих на территории муниципального образования.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8 830,2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9 197,5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9 564,5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учреждению печатного средства массовой информации, опубликование муниципальных правовых актов, иной информации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2 995,2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3 115,0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5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содействию в установленном порядке исполнительным органам государственной власти Санкт-Петербурга в сборе и обмене информацией в области защиты населения и территорий от чрезвычайных ситуаций, а также содействие в информировании населения об угрозе возникновения или о возникновении чрезвычайной ситуации.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A136A76-7D0B-4C4A-8A1D-565336A1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FCE158D-6B8D-4FA0-9EBE-1419052C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668C4-2C48-4093-B58B-A6D05E30E7AE}"/>
              </a:ext>
            </a:extLst>
          </p:cNvPr>
          <p:cNvSpPr txBox="1"/>
          <p:nvPr/>
        </p:nvSpPr>
        <p:spPr>
          <a:xfrm>
            <a:off x="1173695" y="68757"/>
            <a:ext cx="717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08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54223" y="617025"/>
            <a:ext cx="6541468" cy="792087"/>
          </a:xfrm>
        </p:spPr>
        <p:txBody>
          <a:bodyPr/>
          <a:lstStyle/>
          <a:p>
            <a:pPr algn="ctr"/>
            <a:r>
              <a:rPr lang="ru-RU" sz="2000" b="1" dirty="0"/>
              <a:t>Муниципальные программы по решению вопросов </a:t>
            </a:r>
            <a:br>
              <a:rPr lang="ru-RU" sz="2000" b="1" dirty="0"/>
            </a:br>
            <a:r>
              <a:rPr lang="ru-RU" sz="2000" b="1" dirty="0"/>
              <a:t>местного значения. </a:t>
            </a:r>
            <a:r>
              <a:rPr lang="ru-RU" sz="1600" dirty="0"/>
              <a:t>(в </a:t>
            </a:r>
            <a:r>
              <a:rPr lang="ru-RU" sz="1600" dirty="0" err="1"/>
              <a:t>тыс.рубл</a:t>
            </a:r>
            <a:r>
              <a:rPr lang="ru-RU" sz="1600" dirty="0"/>
              <a:t>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895202"/>
              </p:ext>
            </p:extLst>
          </p:nvPr>
        </p:nvGraphicFramePr>
        <p:xfrm>
          <a:off x="179004" y="1409112"/>
          <a:ext cx="8568952" cy="5332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15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размещению, содержанию, включая ремонт, ограждений декоративных, ограждений газонных, полусфер, надолбов, приствольных решеток, устройств для вертикального озеленения и цветочного оформления, навесов, беседок, уличной мебели, урн, элементов озеленения, информационных щитов и стендов; размещению планировочного устройства, за исключением велосипедных дорожек, размещению покрытий, предназначенных для кратковременного и длительного хранения индивидуального автотранспорта, на внутриквартальных территориях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7 600,0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7 904,0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8 220,1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по осуществлению противодействия коррупции в пределах своих полномочий.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содержанию внутриквартальных территорий в части обеспечения ремонта покрытий, расположенных на внутриквартальных территориях, и проведения санитарных рубок (в том числе удаление аварийных, больных деревьев и кустарников) на территориях, не относящихся к территориям зеленых насаждений.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3 185,0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3 312,4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3 444,9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39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укреплению межнационального и межконфессионального согласия, сохранению и развитию языков и культуры народов Российской Федерации, проживающих на территории муниципального образования поселок Левашово, социальной и культурной адаптации мигрантов, профилактике межнациональных (межэтнических) конфликтов.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A136A76-7D0B-4C4A-8A1D-565336A1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FCE158D-6B8D-4FA0-9EBE-1419052C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668C4-2C48-4093-B58B-A6D05E30E7AE}"/>
              </a:ext>
            </a:extLst>
          </p:cNvPr>
          <p:cNvSpPr txBox="1"/>
          <p:nvPr/>
        </p:nvSpPr>
        <p:spPr>
          <a:xfrm>
            <a:off x="1173695" y="68757"/>
            <a:ext cx="717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929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54223" y="617025"/>
            <a:ext cx="6541468" cy="792087"/>
          </a:xfrm>
        </p:spPr>
        <p:txBody>
          <a:bodyPr/>
          <a:lstStyle/>
          <a:p>
            <a:pPr algn="ctr"/>
            <a:r>
              <a:rPr lang="ru-RU" sz="2000" b="1" dirty="0"/>
              <a:t>Муниципальные программы по решению вопросов </a:t>
            </a:r>
            <a:br>
              <a:rPr lang="ru-RU" sz="2000" b="1" dirty="0"/>
            </a:br>
            <a:r>
              <a:rPr lang="ru-RU" sz="2000" b="1" dirty="0"/>
              <a:t>местного значения.                           </a:t>
            </a:r>
            <a:r>
              <a:rPr lang="ru-RU" sz="1600" dirty="0"/>
              <a:t>(в </a:t>
            </a:r>
            <a:r>
              <a:rPr lang="ru-RU" sz="1600" dirty="0" err="1"/>
              <a:t>тыс.рубл</a:t>
            </a:r>
            <a:r>
              <a:rPr lang="ru-RU" sz="1600" dirty="0"/>
              <a:t>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782371"/>
              </p:ext>
            </p:extLst>
          </p:nvPr>
        </p:nvGraphicFramePr>
        <p:xfrm>
          <a:off x="251518" y="1621470"/>
          <a:ext cx="8568952" cy="4871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размещению, содержанию спортивных, детских площадок, включая ремонт расположенных на них элементов благоустройства, на внутриквартальных территориях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15 550,0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16 172,0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16 818,9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62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осуществлению экологического просвещения, а также организации экологического воспитания и формирования экологической культуры в области обращения с твердыми коммунальными отходами.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83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осуществлению защиты прав потребителей.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проведению работ по патриотическому воспитанию граждан.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участию в организации финансировании временного трудоустройства несовершеннолетних в возрасте от 14 до 18 лет в свободное от учебы время, безработных граждан, испытывающих трудности в поиске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равботы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безработных граждан в возрасте от 18 до 20 лет, имеющих среднее профессиональное образование и ищущих работу впервые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314,6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329,0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05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содействию развития малого бизнеса на территории муниципального образования.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A136A76-7D0B-4C4A-8A1D-565336A1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FCE158D-6B8D-4FA0-9EBE-1419052C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668C4-2C48-4093-B58B-A6D05E30E7AE}"/>
              </a:ext>
            </a:extLst>
          </p:cNvPr>
          <p:cNvSpPr txBox="1"/>
          <p:nvPr/>
        </p:nvSpPr>
        <p:spPr>
          <a:xfrm>
            <a:off x="1173695" y="68757"/>
            <a:ext cx="717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704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1680" y="1009348"/>
            <a:ext cx="6120680" cy="7474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КОНТАКТНАЯ ИНФОРМАЦИЯ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373527"/>
              </p:ext>
            </p:extLst>
          </p:nvPr>
        </p:nvGraphicFramePr>
        <p:xfrm>
          <a:off x="665287" y="2492559"/>
          <a:ext cx="8020397" cy="37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7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0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работы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График приема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Совет внутригородского муниципального образования города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федерального значения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Санкт-Петербурга поселок Левашово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ул. Железнодорожная, д.46,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поселок Левашово, г. Санкт-Петербург, 194361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(812) 594-96-24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molevashovo@yandex.ru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Понедельник-четверг: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18:00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09:00 до 17:00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Обеденный перерыв: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13:00-14:00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Выходной: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суббота,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воскресенье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Глава муниципального образования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 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Сергей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Николаевич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граждан: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 -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10:00 до 13:00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предварительной записи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8720">
                <a:tc rowSpan="2"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Местная администрация внутригородского муниципального образования города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федерального значения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Санкт-Петербурга поселок Левашово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Адрес: ул. Железнодорожная, д.46,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поселок Левашово, г. Санкт-Петербург, 194361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(812) 594-91-93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Тел/факс: (812) 594-92-26</a:t>
                      </a:r>
                    </a:p>
                    <a:p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Электронная почта: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molevashovo@yandex.ru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16812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BE2D7EE-579A-4E1D-8C04-CEA874AD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>
            <a:extLst>
              <a:ext uri="{FF2B5EF4-FFF2-40B4-BE49-F238E27FC236}">
                <a16:creationId xmlns:a16="http://schemas.microsoft.com/office/drawing/2014/main" id="{DBDD854D-319E-4BA1-8291-DFC1C3FA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FE991A-31E2-4E8E-9498-ED61BF079431}"/>
              </a:ext>
            </a:extLst>
          </p:cNvPr>
          <p:cNvSpPr txBox="1"/>
          <p:nvPr/>
        </p:nvSpPr>
        <p:spPr>
          <a:xfrm>
            <a:off x="971600" y="140650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4DD41-AE31-466C-90FD-75B6EDABFF24}"/>
              </a:ext>
            </a:extLst>
          </p:cNvPr>
          <p:cNvSpPr txBox="1"/>
          <p:nvPr/>
        </p:nvSpPr>
        <p:spPr>
          <a:xfrm>
            <a:off x="1143000" y="1782682"/>
            <a:ext cx="7344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+mn-lt"/>
                <a:ea typeface="+mn-ea"/>
                <a:cs typeface="+mn-cs"/>
              </a:rPr>
              <a:t>Официальная страница в сети Интернет:  </a:t>
            </a:r>
            <a:r>
              <a:rPr lang="en-US" sz="1800" dirty="0">
                <a:latin typeface="+mn-lt"/>
                <a:ea typeface="+mn-ea"/>
                <a:cs typeface="+mn-cs"/>
              </a:rPr>
              <a:t>http://molevashovo.spb.ru/</a:t>
            </a:r>
            <a:r>
              <a:rPr lang="ru-RU" sz="1800" dirty="0"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97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691680" y="1009348"/>
            <a:ext cx="6120680" cy="7474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Спасибо за внимание!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83759"/>
              </p:ext>
            </p:extLst>
          </p:nvPr>
        </p:nvGraphicFramePr>
        <p:xfrm>
          <a:off x="1903090" y="1939170"/>
          <a:ext cx="5184576" cy="1212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2415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BE2D7EE-579A-4E1D-8C04-CEA874ADD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">
            <a:extLst>
              <a:ext uri="{FF2B5EF4-FFF2-40B4-BE49-F238E27FC236}">
                <a16:creationId xmlns:a16="http://schemas.microsoft.com/office/drawing/2014/main" id="{DBDD854D-319E-4BA1-8291-DFC1C3FAA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FE991A-31E2-4E8E-9498-ED61BF079431}"/>
              </a:ext>
            </a:extLst>
          </p:cNvPr>
          <p:cNvSpPr txBox="1"/>
          <p:nvPr/>
        </p:nvSpPr>
        <p:spPr>
          <a:xfrm>
            <a:off x="971600" y="140650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2CEB13-3BF5-4FFD-9313-CB47F9859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900" y="1979178"/>
            <a:ext cx="6372200" cy="435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2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45353" y="1337929"/>
            <a:ext cx="6120680" cy="7474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sz="4000" dirty="0">
                <a:latin typeface="+mn-lt"/>
                <a:ea typeface="+mn-ea"/>
                <a:cs typeface="+mn-cs"/>
              </a:rPr>
              <a:t>Г Л О С </a:t>
            </a:r>
            <a:r>
              <a:rPr lang="ru-RU" sz="4000" dirty="0" err="1">
                <a:latin typeface="+mn-lt"/>
                <a:ea typeface="+mn-ea"/>
                <a:cs typeface="+mn-cs"/>
              </a:rPr>
              <a:t>С</a:t>
            </a:r>
            <a:r>
              <a:rPr lang="ru-RU" sz="4000" dirty="0">
                <a:latin typeface="+mn-lt"/>
                <a:ea typeface="+mn-ea"/>
                <a:cs typeface="+mn-cs"/>
              </a:rPr>
              <a:t> А Р И 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348879"/>
            <a:ext cx="7486600" cy="4320481"/>
          </a:xfrm>
        </p:spPr>
        <p:txBody>
          <a:bodyPr>
            <a:no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spc="-100" dirty="0">
                <a:latin typeface="Bahnschrift" panose="020B0502040204020203" pitchFamily="34" charset="0"/>
              </a:rPr>
              <a:t>          </a:t>
            </a:r>
            <a:r>
              <a:rPr lang="ru-RU" sz="1500" b="1" spc="-100" dirty="0">
                <a:latin typeface="Bahnschrift" panose="020B0502040204020203" pitchFamily="34" charset="0"/>
              </a:rPr>
              <a:t>Бюджет</a:t>
            </a:r>
            <a:r>
              <a:rPr lang="ru-RU" sz="1500" spc="-100" dirty="0">
                <a:latin typeface="Bahnschrift" panose="020B0502040204020203" pitchFamily="34" charset="0"/>
              </a:rPr>
              <a:t> – форма образования и расходования денежных средств, предназначенных для финансового обеспечения задач и функций местного самоуправления.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 Доходы </a:t>
            </a:r>
            <a:r>
              <a:rPr lang="ru-RU" sz="1500" spc="-100" dirty="0">
                <a:latin typeface="Bahnschrift" panose="020B0502040204020203" pitchFamily="34" charset="0"/>
              </a:rPr>
              <a:t>– поступающие в бюджет денежные средства, в виде налоговых, неналоговых и безвозмездных поступлений.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 Расходы </a:t>
            </a:r>
            <a:r>
              <a:rPr lang="ru-RU" sz="1500" spc="-100" dirty="0">
                <a:latin typeface="Bahnschrift" panose="020B0502040204020203" pitchFamily="34" charset="0"/>
              </a:rPr>
              <a:t>– денежные средства, направляемые на финансовое обеспечение задач и функций органов местного самоуправления.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Дефицит</a:t>
            </a:r>
            <a:r>
              <a:rPr lang="ru-RU" sz="1500" spc="-100" dirty="0">
                <a:latin typeface="Bahnschrift" panose="020B0502040204020203" pitchFamily="34" charset="0"/>
              </a:rPr>
              <a:t> – превышение расходов бюджета над его доходами.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Профицит </a:t>
            </a:r>
            <a:r>
              <a:rPr lang="ru-RU" sz="1500" spc="-100" dirty="0">
                <a:latin typeface="Bahnschrift" panose="020B0502040204020203" pitchFamily="34" charset="0"/>
              </a:rPr>
              <a:t>–превышение доходов бюджета над его расходами.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Межбюджетные трансферты </a:t>
            </a:r>
            <a:r>
              <a:rPr lang="ru-RU" sz="1500" spc="-100" dirty="0">
                <a:latin typeface="Bahnschrift" panose="020B0502040204020203" pitchFamily="34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Виды межбюджетных трансфертов: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Субвенция</a:t>
            </a:r>
            <a:r>
              <a:rPr lang="ru-RU" sz="1500" spc="-100" dirty="0">
                <a:latin typeface="Bahnschrift" panose="020B0502040204020203" pitchFamily="34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обеспечения обязанностей по выполнению переданных полномочий.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 Субсидия</a:t>
            </a:r>
            <a:r>
              <a:rPr lang="ru-RU" sz="1500" spc="-100" dirty="0">
                <a:latin typeface="Bahnschrift" panose="020B0502040204020203" pitchFamily="34" charset="0"/>
              </a:rPr>
              <a:t> – средства, предоставляемые одним бюджетом бюджетной системы Российской Федерации другому бюджету бюджетной системы Российской Федерации в целях исполнения обязанностей по решению вопросов местного значения.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spc="-100" dirty="0">
                <a:latin typeface="Bahnschrift" panose="020B0502040204020203" pitchFamily="34" charset="0"/>
              </a:rPr>
              <a:t>       Дотация</a:t>
            </a:r>
            <a:r>
              <a:rPr lang="ru-RU" sz="1500" spc="-100" dirty="0">
                <a:latin typeface="Bahnschrift" panose="020B0502040204020203" pitchFamily="34" charset="0"/>
              </a:rPr>
              <a:t> – средства, предоставляемые одним бюджетом бюджетной системы Российской Федерации другому бюджету бюджетной системы Российской Федерации в целях выравнивания финансовых возможностей для решения вопросов местного значения.</a:t>
            </a:r>
          </a:p>
          <a:p>
            <a:pPr algn="l"/>
            <a:endParaRPr lang="ru-RU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84482F5-DF8F-471D-A894-ECC28F811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2E792755-6C45-4720-A0E7-B9F970BA6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3FA22D-45D9-4120-98EE-EA69434842A9}"/>
              </a:ext>
            </a:extLst>
          </p:cNvPr>
          <p:cNvSpPr txBox="1"/>
          <p:nvPr/>
        </p:nvSpPr>
        <p:spPr>
          <a:xfrm>
            <a:off x="1247304" y="224680"/>
            <a:ext cx="685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69C855B-6ABC-4E94-96E5-4C0846E05661}"/>
              </a:ext>
            </a:extLst>
          </p:cNvPr>
          <p:cNvSpPr/>
          <p:nvPr/>
        </p:nvSpPr>
        <p:spPr>
          <a:xfrm>
            <a:off x="1835696" y="1268760"/>
            <a:ext cx="6048672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1098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642640" y="171359"/>
            <a:ext cx="4968552" cy="566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latin typeface="+mn-lt"/>
            </a:endParaRPr>
          </a:p>
        </p:txBody>
      </p:sp>
      <p:sp>
        <p:nvSpPr>
          <p:cNvPr id="34" name="Заголовок 5"/>
          <p:cNvSpPr txBox="1">
            <a:spLocks/>
          </p:cNvSpPr>
          <p:nvPr/>
        </p:nvSpPr>
        <p:spPr>
          <a:xfrm>
            <a:off x="878700" y="817690"/>
            <a:ext cx="7509724" cy="246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5400" b="1" dirty="0"/>
              <a:t>  </a:t>
            </a:r>
            <a:r>
              <a:rPr lang="ru-RU" sz="2400" b="1" dirty="0"/>
              <a:t>Граница и состав территории муниципального образования</a:t>
            </a:r>
          </a:p>
        </p:txBody>
      </p:sp>
      <p:sp>
        <p:nvSpPr>
          <p:cNvPr id="38" name="Объект 36"/>
          <p:cNvSpPr txBox="1">
            <a:spLocks/>
          </p:cNvSpPr>
          <p:nvPr/>
        </p:nvSpPr>
        <p:spPr>
          <a:xfrm>
            <a:off x="547363" y="2276872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9" name="Объект 36"/>
          <p:cNvSpPr txBox="1">
            <a:spLocks/>
          </p:cNvSpPr>
          <p:nvPr/>
        </p:nvSpPr>
        <p:spPr>
          <a:xfrm>
            <a:off x="1907703" y="3341179"/>
            <a:ext cx="6259659" cy="265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B8AC8A-D2FA-4FF4-95BC-CDB2BC6D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F875FDBC-3457-4C19-ADFA-995E18A02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38776B9-CE1B-49A0-A8C5-6E37CA3C397E}"/>
              </a:ext>
            </a:extLst>
          </p:cNvPr>
          <p:cNvSpPr txBox="1"/>
          <p:nvPr/>
        </p:nvSpPr>
        <p:spPr>
          <a:xfrm>
            <a:off x="1043608" y="41595"/>
            <a:ext cx="71704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E5ACF-5249-4ACD-8B43-61DD47C6F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93" y="1456439"/>
            <a:ext cx="3962869" cy="2460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B25ACB-3FD7-4C64-B5F2-CF52D7AD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404703"/>
            <a:ext cx="3384376" cy="2490778"/>
          </a:xfrm>
          <a:prstGeom prst="rect">
            <a:avLst/>
          </a:prstGeom>
        </p:spPr>
      </p:pic>
      <p:sp>
        <p:nvSpPr>
          <p:cNvPr id="18" name="Объект 17">
            <a:extLst>
              <a:ext uri="{FF2B5EF4-FFF2-40B4-BE49-F238E27FC236}">
                <a16:creationId xmlns:a16="http://schemas.microsoft.com/office/drawing/2014/main" id="{4CAD396D-28D0-4CC4-BFD4-9744895B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49082"/>
            <a:ext cx="7886700" cy="253755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/>
              <a:t>Муниципальное образование расположено в границах Выборгского района Санкт-Петербурга и состоит из двух поселков Левашово и Новоселки.</a:t>
            </a:r>
          </a:p>
          <a:p>
            <a:pPr algn="just"/>
            <a:r>
              <a:rPr lang="ru-RU" dirty="0"/>
              <a:t>Граница Муниципального образования посёлок Левашово проходит от пересечения северной стороны полосы отвода Выборгского направления железной дороги с продолжением Речной улицы посёлка Песочный по северной стороне полосы отвода Выборгского направления железной дороги до пересечения с кольцевой автодорогой, далее на запад по оси кольцевой автодороги до пересечения с восточной границей квартала 18 Приморского лесничества, далее в северо-западном направлении по восточной границе квартала 18 Приморского лесничества, по восточной границе кварталов 57, 44, 36, 35 </a:t>
            </a:r>
            <a:r>
              <a:rPr lang="ru-RU" dirty="0" err="1"/>
              <a:t>Сестрорецкого</a:t>
            </a:r>
            <a:r>
              <a:rPr lang="ru-RU" dirty="0"/>
              <a:t> лесничества до реки Черной, далее на север по оси реки Черной до южной границы квартала 15 </a:t>
            </a:r>
            <a:r>
              <a:rPr lang="ru-RU" dirty="0" err="1"/>
              <a:t>Песочинского</a:t>
            </a:r>
            <a:r>
              <a:rPr lang="ru-RU" dirty="0"/>
              <a:t> лесничества и далее по южной и восточной границе квартала 15 </a:t>
            </a:r>
            <a:r>
              <a:rPr lang="ru-RU" dirty="0" err="1"/>
              <a:t>Песочинского</a:t>
            </a:r>
            <a:r>
              <a:rPr lang="ru-RU" dirty="0"/>
              <a:t> лесничества, далее поворачивает на север и идет до пересечения северной стороны полосы отвода Выборгского направления железной дороги с продолжением Речной улицы посёлка Песочный.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E351A7C9-F707-4FA6-AD47-EE53FFE99996}"/>
              </a:ext>
            </a:extLst>
          </p:cNvPr>
          <p:cNvSpPr/>
          <p:nvPr/>
        </p:nvSpPr>
        <p:spPr>
          <a:xfrm>
            <a:off x="2843808" y="1601622"/>
            <a:ext cx="1283108" cy="443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Округ № 1</a:t>
            </a:r>
            <a:endParaRPr lang="ru-RU" sz="14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9E3E64A-85C4-401C-A659-DC5A650E5DC2}"/>
              </a:ext>
            </a:extLst>
          </p:cNvPr>
          <p:cNvSpPr/>
          <p:nvPr/>
        </p:nvSpPr>
        <p:spPr>
          <a:xfrm>
            <a:off x="7020272" y="1601622"/>
            <a:ext cx="1008112" cy="43030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Округ № 2</a:t>
            </a:r>
          </a:p>
        </p:txBody>
      </p:sp>
    </p:spTree>
    <p:extLst>
      <p:ext uri="{BB962C8B-B14F-4D97-AF65-F5344CB8AC3E}">
        <p14:creationId xmlns:p14="http://schemas.microsoft.com/office/powerpoint/2010/main" val="4209476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481286" y="1286100"/>
            <a:ext cx="6181428" cy="990772"/>
          </a:xfrm>
        </p:spPr>
        <p:txBody>
          <a:bodyPr/>
          <a:lstStyle/>
          <a:p>
            <a:pPr algn="ctr"/>
            <a:r>
              <a:rPr lang="ru-RU" sz="30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Основные показатели социально-экономического развития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486600" cy="4248472"/>
          </a:xfrm>
        </p:spPr>
        <p:txBody>
          <a:bodyPr>
            <a:noAutofit/>
          </a:bodyPr>
          <a:lstStyle/>
          <a:p>
            <a:pPr algn="ctr"/>
            <a:endParaRPr lang="ru-RU" sz="25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28083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3821" y="5084004"/>
            <a:ext cx="7998619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задачами органов местного самоуправления в области социально-экономической политики на 2025 год является улучшение качества жизни населения муниципального образования, решение вопросов местного значения по таким направлениям, как благоустройство, культура и досуг, оздоровление и спорт, работа с молодежью, повышение уровня безопасности, охрана окружающей среды, опека и попечительство и др.</a:t>
            </a:r>
            <a:b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747693"/>
              </p:ext>
            </p:extLst>
          </p:nvPr>
        </p:nvGraphicFramePr>
        <p:xfrm>
          <a:off x="421546" y="2587516"/>
          <a:ext cx="8110894" cy="2357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3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51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576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 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г.</a:t>
                      </a:r>
                      <a:endParaRPr lang="ru-RU" sz="1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г.</a:t>
                      </a:r>
                      <a:endParaRPr lang="ru-RU" sz="1400" b="1" dirty="0">
                        <a:solidFill>
                          <a:srgbClr val="002060"/>
                        </a:solidFill>
                        <a:highlight>
                          <a:srgbClr val="FFFF0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2026 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 г.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7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(чел.)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5 637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6 021</a:t>
                      </a:r>
                      <a:endParaRPr lang="ru-RU" sz="13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6 789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7 173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5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(тыс.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126 907,6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155 118,8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161 433,2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167 713,7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174 219,7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(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124 444,8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165 557,3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162 412,4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170 702,1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175 719,5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90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(-), профицит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(+)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+2 462,8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- 10 438,5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- 979,2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-2 988,8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-1 499,8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E0E03F5F-95F3-4A5B-A41B-D4D287172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015D9ED9-596C-44A7-8BC0-B7CFDF08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97BEBD-4E5D-4CF9-9862-9767DB4ABA60}"/>
              </a:ext>
            </a:extLst>
          </p:cNvPr>
          <p:cNvSpPr txBox="1"/>
          <p:nvPr/>
        </p:nvSpPr>
        <p:spPr>
          <a:xfrm>
            <a:off x="1247304" y="109633"/>
            <a:ext cx="72131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4818AC-0807-42FE-BC44-C0C624D5F833}"/>
              </a:ext>
            </a:extLst>
          </p:cNvPr>
          <p:cNvSpPr/>
          <p:nvPr/>
        </p:nvSpPr>
        <p:spPr>
          <a:xfrm>
            <a:off x="1247304" y="1196753"/>
            <a:ext cx="6565056" cy="115212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98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01266" y="937063"/>
            <a:ext cx="6541468" cy="9004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ДОХОДЫ  БЮДЖЕТА НА 2025 ГОД </a:t>
            </a:r>
            <a:br>
              <a:rPr lang="ru-RU" sz="2000" b="1" dirty="0"/>
            </a:br>
            <a:r>
              <a:rPr lang="ru-RU" sz="2000" b="1" dirty="0"/>
              <a:t>И НА ПЛАНОВЫЙ ПЕРИОД 2026 И 2027 ГОДОВ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310395"/>
              </p:ext>
            </p:extLst>
          </p:nvPr>
        </p:nvGraphicFramePr>
        <p:xfrm>
          <a:off x="611560" y="2420888"/>
          <a:ext cx="792088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7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3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441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endParaRPr lang="ru-RU" sz="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источника доходов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1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 И НЕНАЛОГОВЫЕ ДОХОДЫ, в том числе: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1 274,6,0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1 422,1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1 586,8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kumimoji="0" lang="ru-RU" sz="1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алоги на доходы физических лиц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1 274,6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1 422,1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1 586,8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 (межбюджетные трансферты), в том числе: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160 158,6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166 291,2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effectLst/>
                          <a:latin typeface="Arial" panose="020B0604020202020204" pitchFamily="34" charset="0"/>
                        </a:rPr>
                        <a:t>172 632,9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9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Дотации бюджетам внутригородских муниципальных образований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154 760,0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160 681,1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effectLst/>
                          <a:latin typeface="Arial" panose="020B0604020202020204" pitchFamily="34" charset="0"/>
                        </a:rPr>
                        <a:t>166 804,1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>
                          <a:tab pos="238125" algn="l"/>
                        </a:tabLst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Субвенции бюджетам бюджетной системы Российской Федерации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5 398,6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5 610,1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5 828,8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78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ВСЕГО ДОХОДОВ: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</a:rPr>
                        <a:t>161 433,2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</a:rPr>
                        <a:t>167 713,3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effectLst/>
                          <a:latin typeface="Arial" panose="020B0604020202020204" pitchFamily="34" charset="0"/>
                        </a:rPr>
                        <a:t>174 219,7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606739F1-654F-4F97-BFBC-E50119EBC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id="{DC2909E0-0259-4111-B79A-393FE468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29702A-624E-4E60-9B4D-80F5B8ACD402}"/>
              </a:ext>
            </a:extLst>
          </p:cNvPr>
          <p:cNvSpPr txBox="1"/>
          <p:nvPr/>
        </p:nvSpPr>
        <p:spPr>
          <a:xfrm>
            <a:off x="1115616" y="147360"/>
            <a:ext cx="7056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7B0A5A4-8A8F-45E6-847F-75E1B5C78ED9}"/>
              </a:ext>
            </a:extLst>
          </p:cNvPr>
          <p:cNvSpPr/>
          <p:nvPr/>
        </p:nvSpPr>
        <p:spPr>
          <a:xfrm>
            <a:off x="1691680" y="1052736"/>
            <a:ext cx="5904656" cy="901389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58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01266" y="916800"/>
            <a:ext cx="6541468" cy="72008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/>
              <a:t>РАСХОДЫ НА 2025 ГОД </a:t>
            </a:r>
            <a:br>
              <a:rPr lang="ru-RU" sz="1800" b="1" dirty="0"/>
            </a:br>
            <a:r>
              <a:rPr lang="ru-RU" sz="1800" b="1" dirty="0"/>
              <a:t>И НА ПЛАНОВЫЙ ПЕРИОД 2026 И 2027 ГОДОВ </a:t>
            </a:r>
            <a:r>
              <a:rPr lang="ru-RU" sz="1800" dirty="0"/>
              <a:t>(начало)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379766"/>
              </p:ext>
            </p:extLst>
          </p:nvPr>
        </p:nvGraphicFramePr>
        <p:xfrm>
          <a:off x="461401" y="1916832"/>
          <a:ext cx="7767128" cy="410845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0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21 001,4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21 602,7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22 309,4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5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представительного органа муниципального образования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2699,6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0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содержание Местной администрации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12 169,3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11 653,4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12 068,4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2 708,0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2 819,3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2 920,1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5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58 268,2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58 378,1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54 881,1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 вопросы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314,6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329,0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57 968,2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58 063,5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54 552,1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7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47 631,6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49 573,0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51 602,0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26 485,0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27 544,4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28 646,1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6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21 146,6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22 028,6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22 955,9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BC365A2-DFFB-4708-96D7-16B0A7A80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id="{C80BB747-49EB-46B8-A64A-DFF3FFE1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D5DD2F-77EC-498D-BA4F-B92C23755E6C}"/>
              </a:ext>
            </a:extLst>
          </p:cNvPr>
          <p:cNvSpPr txBox="1"/>
          <p:nvPr/>
        </p:nvSpPr>
        <p:spPr>
          <a:xfrm>
            <a:off x="1115616" y="129406"/>
            <a:ext cx="7236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1812F7-5A01-4C5E-8C6F-48358F3A940C}"/>
              </a:ext>
            </a:extLst>
          </p:cNvPr>
          <p:cNvSpPr/>
          <p:nvPr/>
        </p:nvSpPr>
        <p:spPr>
          <a:xfrm>
            <a:off x="1475656" y="978986"/>
            <a:ext cx="6541468" cy="720081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1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42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47304" y="777239"/>
            <a:ext cx="6836322" cy="50405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РАСХОДЫ НА 2025 ГОД </a:t>
            </a:r>
            <a:br>
              <a:rPr lang="ru-RU" sz="1800" b="1" dirty="0"/>
            </a:br>
            <a:r>
              <a:rPr lang="ru-RU" sz="1800" b="1" dirty="0"/>
              <a:t>И НА ПЛАНОВЫЙ ПЕРИОД 2026 И 2027 ГОДОВ </a:t>
            </a:r>
            <a:r>
              <a:rPr lang="ru-RU" sz="1800" dirty="0"/>
              <a:t>(продолжение)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72156"/>
              </p:ext>
            </p:extLst>
          </p:nvPr>
        </p:nvGraphicFramePr>
        <p:xfrm>
          <a:off x="539552" y="1551016"/>
          <a:ext cx="7992888" cy="467140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7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30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6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50018" marR="50018" marT="0" marB="0" anchor="ctr" horzOverflow="overflow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214,1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228,3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104,1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2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 И КИНЕМАТОГРАФИЯ 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27 437,6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28 549,2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29 690,3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досуговых мероприятий для жителей муниципального образования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27 437,6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28 549,2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29 690,3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4 443,6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4 617,9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4 798,7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659,7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686,1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713,5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3 931,8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4 085,2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571,9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594,7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594,7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5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2 880,0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2 995,2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3 115,0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2 880,0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2 995,2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3 115,0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429" marR="54429" marT="0" marB="0" anchor="ctr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162 412,4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166 502,1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167 219,5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BFBAE988-5CAF-47AA-AF92-EA8DFD93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1B0BE259-8757-44A0-9585-76E9EF06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290948-3AD1-43D6-A9A6-E73C0A99D091}"/>
              </a:ext>
            </a:extLst>
          </p:cNvPr>
          <p:cNvSpPr txBox="1"/>
          <p:nvPr/>
        </p:nvSpPr>
        <p:spPr>
          <a:xfrm>
            <a:off x="1063575" y="-7332"/>
            <a:ext cx="7180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F20FC49-5B47-49B7-AE2B-E93C3F2DAC34}"/>
              </a:ext>
            </a:extLst>
          </p:cNvPr>
          <p:cNvSpPr/>
          <p:nvPr/>
        </p:nvSpPr>
        <p:spPr>
          <a:xfrm>
            <a:off x="1235830" y="646329"/>
            <a:ext cx="6836322" cy="63553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3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4201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247304" y="777239"/>
            <a:ext cx="6836322" cy="50405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/>
              <a:t>РАСХОДЫ НА 2025 ГОД </a:t>
            </a:r>
            <a:br>
              <a:rPr lang="ru-RU" sz="1800" b="1" dirty="0"/>
            </a:br>
            <a:r>
              <a:rPr lang="ru-RU" sz="1800" b="1" dirty="0"/>
              <a:t>И НА ПЛАНОВЫЙ ПЕРИОД 2026 И 2027 ГОДОВ </a:t>
            </a:r>
            <a:r>
              <a:rPr lang="ru-RU" sz="1800" dirty="0"/>
              <a:t>(продолжение)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BAE988-5CAF-47AA-AF92-EA8DFD93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Picture 1">
            <a:extLst>
              <a:ext uri="{FF2B5EF4-FFF2-40B4-BE49-F238E27FC236}">
                <a16:creationId xmlns:a16="http://schemas.microsoft.com/office/drawing/2014/main" id="{1B0BE259-8757-44A0-9585-76E9EF061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290948-3AD1-43D6-A9A6-E73C0A99D091}"/>
              </a:ext>
            </a:extLst>
          </p:cNvPr>
          <p:cNvSpPr txBox="1"/>
          <p:nvPr/>
        </p:nvSpPr>
        <p:spPr>
          <a:xfrm>
            <a:off x="1063575" y="-7332"/>
            <a:ext cx="7180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F20FC49-5B47-49B7-AE2B-E93C3F2DAC34}"/>
              </a:ext>
            </a:extLst>
          </p:cNvPr>
          <p:cNvSpPr/>
          <p:nvPr/>
        </p:nvSpPr>
        <p:spPr>
          <a:xfrm>
            <a:off x="1235830" y="646329"/>
            <a:ext cx="6836322" cy="635537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3A7D4F4E-BA59-4726-86C2-B67B6BEDD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692571"/>
              </p:ext>
            </p:extLst>
          </p:nvPr>
        </p:nvGraphicFramePr>
        <p:xfrm>
          <a:off x="1166913" y="1419534"/>
          <a:ext cx="6997104" cy="517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333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-108520" y="-7330"/>
            <a:ext cx="8460432" cy="1628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301266" y="1166726"/>
            <a:ext cx="6541468" cy="523287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Муниципальные программы по решению вопросов </a:t>
            </a:r>
            <a:br>
              <a:rPr lang="ru-RU" sz="2000" b="1" dirty="0"/>
            </a:br>
            <a:r>
              <a:rPr lang="ru-RU" sz="2000" b="1" dirty="0"/>
              <a:t>местного значения. </a:t>
            </a:r>
            <a:r>
              <a:rPr lang="ru-RU" sz="1800" dirty="0"/>
              <a:t>(в </a:t>
            </a:r>
            <a:r>
              <a:rPr lang="ru-RU" sz="1800" dirty="0" err="1"/>
              <a:t>тыс.руб</a:t>
            </a:r>
            <a:r>
              <a:rPr lang="ru-RU" sz="1800" dirty="0"/>
              <a:t>.)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8316" y="116632"/>
            <a:ext cx="8074124" cy="18722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054922"/>
              </p:ext>
            </p:extLst>
          </p:nvPr>
        </p:nvGraphicFramePr>
        <p:xfrm>
          <a:off x="287524" y="1953428"/>
          <a:ext cx="8568952" cy="4624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7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</a:p>
                  </a:txBody>
                  <a:tcPr marL="50018" marR="50018" marT="0" marB="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реализации мер по профилактике  дорожно-транспортного травматизма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9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деятельности по предупреждению употребления наркотических и психотропных веществ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19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минимизации и (или) ликвидации последствий проявления терроризма и экстремизма на территории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57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текущему ремонту и содержанию дорог, расположенных в пределах границ муниципального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42 035,3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41 551,4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37 438,7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82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Содержание муниципальной информационной службы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2 246,4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2 336,3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2 429,7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26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временному размещению, содержанию, включая ремонт элементов оформления Санкт-Петербурга к мероприятиям, в том числе культурно-массовым мероприятиям городского, всероссийского и международного значения на внутриквартальных территориях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162,2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DA136A76-7D0B-4C4A-8A1D-565336A1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FCE158D-6B8D-4FA0-9EBE-1419052C6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8988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668C4-2C48-4093-B58B-A6D05E30E7AE}"/>
              </a:ext>
            </a:extLst>
          </p:cNvPr>
          <p:cNvSpPr txBox="1"/>
          <p:nvPr/>
        </p:nvSpPr>
        <p:spPr>
          <a:xfrm>
            <a:off x="1173695" y="269525"/>
            <a:ext cx="71782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Arial Narrow" panose="020B0606020202030204" pitchFamily="34" charset="0"/>
              </a:rPr>
              <a:t>Внутригородское муниципальное образование города федерального значения Санкт-Петербурга поселок Левашово</a:t>
            </a:r>
            <a:endParaRPr lang="ru-RU" sz="1800" b="1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34871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2573</TotalTime>
  <Words>1990</Words>
  <Application>Microsoft Office PowerPoint</Application>
  <PresentationFormat>Экран (4:3)</PresentationFormat>
  <Paragraphs>427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MingLiU</vt:lpstr>
      <vt:lpstr>Arial</vt:lpstr>
      <vt:lpstr>Arial Narrow</vt:lpstr>
      <vt:lpstr>Bahnschrift</vt:lpstr>
      <vt:lpstr>Calibri</vt:lpstr>
      <vt:lpstr>Calibri Light</vt:lpstr>
      <vt:lpstr>Georgia</vt:lpstr>
      <vt:lpstr>Symbol</vt:lpstr>
      <vt:lpstr>Times New Roman</vt:lpstr>
      <vt:lpstr>Тема Office</vt:lpstr>
      <vt:lpstr>  БЮДЖЕТ ДЛЯ ГРАЖДАН</vt:lpstr>
      <vt:lpstr>Г Л О С С А Р И Й</vt:lpstr>
      <vt:lpstr>Презентация PowerPoint</vt:lpstr>
      <vt:lpstr>Основные показатели социально-экономического развития</vt:lpstr>
      <vt:lpstr>ДОХОДЫ  БЮДЖЕТА НА 2025 ГОД  И НА ПЛАНОВЫЙ ПЕРИОД 2026 И 2027 ГОДОВ</vt:lpstr>
      <vt:lpstr>РАСХОДЫ НА 2025 ГОД  И НА ПЛАНОВЫЙ ПЕРИОД 2026 И 2027 ГОДОВ (начало)</vt:lpstr>
      <vt:lpstr>РАСХОДЫ НА 2025 ГОД  И НА ПЛАНОВЫЙ ПЕРИОД 2026 И 2027 ГОДОВ (продолжение)</vt:lpstr>
      <vt:lpstr>РАСХОДЫ НА 2025 ГОД  И НА ПЛАНОВЫЙ ПЕРИОД 2026 И 2027 ГОДОВ (продолжение)</vt:lpstr>
      <vt:lpstr>Муниципальные программы по решению вопросов  местного значения. (в тыс.руб.)</vt:lpstr>
      <vt:lpstr>Муниципальные программы по решению вопросов  местного значения.                           (в тыс.рубл.)</vt:lpstr>
      <vt:lpstr>Муниципальные программы по решению вопросов  местного значения. (в тыс.рубл.)</vt:lpstr>
      <vt:lpstr>Муниципальные программы по решению вопросов  местного значения.                           (в тыс.рубл.)</vt:lpstr>
      <vt:lpstr>КОНТАКТНАЯ ИНФОРМАЦИЯ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АИСТ ГБД</cp:lastModifiedBy>
  <cp:revision>80</cp:revision>
  <cp:lastPrinted>2024-12-02T07:58:48Z</cp:lastPrinted>
  <dcterms:created xsi:type="dcterms:W3CDTF">2023-01-20T07:33:53Z</dcterms:created>
  <dcterms:modified xsi:type="dcterms:W3CDTF">2024-12-02T08:00:05Z</dcterms:modified>
</cp:coreProperties>
</file>